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Quattrocento Sans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40102" y="439615"/>
            <a:ext cx="9144000" cy="116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Quattrocento Sans"/>
              <a:buNone/>
              <a:defRPr sz="5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40102" y="2039815"/>
            <a:ext cx="5659646" cy="151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ttrocento Sans"/>
              <a:buNone/>
              <a:defRPr sz="3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434548" y="924879"/>
            <a:ext cx="830317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4414838"/>
            <a:ext cx="12192000" cy="24840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1045369" y="5467350"/>
            <a:ext cx="4860131" cy="9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Quattrocento Sans"/>
              <a:buNone/>
              <a:defRPr sz="18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>
            <a:spLocks noGrp="1"/>
          </p:cNvSpPr>
          <p:nvPr>
            <p:ph type="pic" idx="2"/>
          </p:nvPr>
        </p:nvSpPr>
        <p:spPr>
          <a:xfrm>
            <a:off x="1045369" y="987426"/>
            <a:ext cx="10515601" cy="421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6096001" y="5467351"/>
            <a:ext cx="5464970" cy="9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11329" y="208369"/>
            <a:ext cx="74697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ttrocento Sans"/>
              <a:buNone/>
              <a:defRPr sz="3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353440" y="2518610"/>
            <a:ext cx="3687165" cy="373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attrocento Sans"/>
              <a:buChar char="﻿"/>
              <a:defRPr sz="2000" b="1"/>
            </a:lvl1pPr>
            <a:lvl2pPr marL="914400" lvl="1" indent="-314325" algn="l">
              <a:lnSpc>
                <a:spcPct val="13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Char char="﻿"/>
              <a:defRPr sz="1800"/>
            </a:lvl2pPr>
            <a:lvl3pPr marL="1371600" lvl="2" indent="-3238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attrocento Sans"/>
              <a:buChar char="﻿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Char char="﻿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Char char="﻿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">
  <p:cSld name="Title and 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97114" y="1239810"/>
            <a:ext cx="7469780" cy="6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77324" y="2300921"/>
            <a:ext cx="5502776" cy="39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7" name="Google Shape;27;p4"/>
          <p:cNvCxnSpPr/>
          <p:nvPr/>
        </p:nvCxnSpPr>
        <p:spPr>
          <a:xfrm>
            <a:off x="456063" y="2009827"/>
            <a:ext cx="830317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34342"/>
            <a:ext cx="12253052" cy="68923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ttrocento Sans"/>
              <a:buNone/>
              <a:defRPr sz="3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ttrocento Sans"/>
              <a:buNone/>
              <a:defRPr sz="3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434548" y="924879"/>
            <a:ext cx="830317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ttrocento Sans"/>
              <a:buNone/>
              <a:defRPr sz="3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3DA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3DA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3DA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3DA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3DA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3DA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3DA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3DA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3DA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3DA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3DAD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 descr="Row of green prehistoric foil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70605"/>
            <a:ext cx="12192000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 descr="A close up of a large prehistoric fern, slightly blurry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78400" y="0"/>
            <a:ext cx="6515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ctrTitle"/>
          </p:nvPr>
        </p:nvSpPr>
        <p:spPr>
          <a:xfrm>
            <a:off x="1522784" y="1703438"/>
            <a:ext cx="9144000" cy="116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attrocento Sans"/>
              <a:buNone/>
            </a:pPr>
            <a:r>
              <a:rPr lang="en-US" sz="4500">
                <a:latin typeface="Quattrocento Sans"/>
                <a:ea typeface="Quattrocento Sans"/>
                <a:cs typeface="Quattrocento Sans"/>
                <a:sym typeface="Quattrocento Sans"/>
              </a:rPr>
              <a:t>PERANCANGAN BAHASA</a:t>
            </a:r>
            <a:br>
              <a:rPr lang="en-US" sz="4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4500">
                <a:latin typeface="Quattrocento Sans"/>
                <a:ea typeface="Quattrocento Sans"/>
                <a:cs typeface="Quattrocento Sans"/>
                <a:sym typeface="Quattrocento Sans"/>
              </a:rPr>
              <a:t>KE ARAH PELESTARIAN BAHASA</a:t>
            </a:r>
            <a:endParaRPr sz="4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attrocento Sans"/>
              <a:buNone/>
            </a:pPr>
            <a:r>
              <a:rPr lang="en-US" sz="4500">
                <a:latin typeface="Quattrocento Sans"/>
                <a:ea typeface="Quattrocento Sans"/>
                <a:cs typeface="Quattrocento Sans"/>
                <a:sym typeface="Quattrocento Sans"/>
              </a:rPr>
              <a:t>MELAYU</a:t>
            </a:r>
            <a:endParaRPr sz="4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2562160" y="3709168"/>
            <a:ext cx="7065250" cy="266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lang="en-US" sz="1650"/>
              <a:t>BAHASA MELAYU NUSANTARA I (LM 1040)</a:t>
            </a:r>
            <a:endParaRPr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lang="en-US" sz="1650"/>
              <a:t>SEKSYEN 2</a:t>
            </a:r>
            <a:endParaRPr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endParaRPr sz="1650"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lang="en-US" sz="1650" b="0"/>
              <a:t>Anisah Febi Yanmar - 1723988</a:t>
            </a:r>
            <a:endParaRPr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lang="en-US" sz="1650" b="0"/>
              <a:t>Nisrina Iman Karima - 1727166</a:t>
            </a:r>
            <a:endParaRPr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lang="en-US" sz="1650" b="0"/>
              <a:t>Kholilurachman Riefda Auliea - 1723992</a:t>
            </a:r>
            <a:endParaRPr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lang="en-US" sz="1650" b="0"/>
              <a:t>Muhammad Fathudzikri Aulia - 1411773</a:t>
            </a:r>
            <a:endParaRPr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r>
              <a:rPr lang="en-US" sz="1650" b="0"/>
              <a:t>Nisfiana Nola - 1722416</a:t>
            </a:r>
            <a:br>
              <a:rPr lang="en-US" sz="1650"/>
            </a:br>
            <a:endParaRPr sz="1650"/>
          </a:p>
        </p:txBody>
      </p:sp>
      <p:pic>
        <p:nvPicPr>
          <p:cNvPr id="105" name="Google Shape;105;p17" descr="A close up of a tropical pla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9243" y="0"/>
            <a:ext cx="5422757" cy="470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7"/>
          <p:cNvCxnSpPr/>
          <p:nvPr/>
        </p:nvCxnSpPr>
        <p:spPr>
          <a:xfrm>
            <a:off x="5679626" y="3309048"/>
            <a:ext cx="830317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4722220" y="2361210"/>
            <a:ext cx="74697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Quattrocento Sans"/>
              <a:buNone/>
            </a:pPr>
            <a:r>
              <a:rPr lang="en-US" sz="6600">
                <a:latin typeface="Quattrocento Sans"/>
                <a:ea typeface="Quattrocento Sans"/>
                <a:cs typeface="Quattrocento Sans"/>
                <a:sym typeface="Quattrocento Sans"/>
              </a:rPr>
              <a:t>I. PENGENALAN</a:t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1941671" y="11592"/>
            <a:ext cx="4528396" cy="6858000"/>
          </a:xfrm>
          <a:prstGeom prst="rect">
            <a:avLst/>
          </a:prstGeom>
          <a:gradFill>
            <a:gsLst>
              <a:gs pos="0">
                <a:srgbClr val="EFFCF9">
                  <a:alpha val="0"/>
                </a:srgbClr>
              </a:gs>
              <a:gs pos="76000">
                <a:srgbClr val="000000">
                  <a:alpha val="13725"/>
                </a:srgbClr>
              </a:gs>
              <a:gs pos="100000">
                <a:srgbClr val="000000">
                  <a:alpha val="1372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448505" y="1694151"/>
            <a:ext cx="3687165" cy="373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attrocento Sans"/>
              <a:buChar char="﻿"/>
            </a:pPr>
            <a:r>
              <a:rPr lang="en-US"/>
              <a:t>Definisi Pelestarian</a:t>
            </a:r>
            <a:endParaRPr/>
          </a:p>
          <a:p>
            <a:pPr marL="0" lvl="1" indent="-85725" algn="l" rtl="0">
              <a:lnSpc>
                <a:spcPct val="13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﻿"/>
            </a:pPr>
            <a:r>
              <a:rPr lang="en-US"/>
              <a:t>perbuatan atau hal memelihara sesuatu supaya kekal seperti sediakala</a:t>
            </a:r>
            <a:endParaRPr/>
          </a:p>
          <a:p>
            <a:pPr marL="0" lvl="0" indent="-952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attrocento Sans"/>
              <a:buChar char="﻿"/>
            </a:pPr>
            <a:r>
              <a:rPr lang="en-US"/>
              <a:t>Definisi Perancangan Bahasa</a:t>
            </a:r>
            <a:endParaRPr/>
          </a:p>
          <a:p>
            <a:pPr marL="0" lvl="1" indent="-85725" algn="l" rtl="0">
              <a:lnSpc>
                <a:spcPct val="13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Char char="﻿"/>
            </a:pPr>
            <a:r>
              <a:rPr lang="en-US"/>
              <a:t>usaha untuk memupuk, memperbaiki dan mengembangkan suatu bahasa ke arah bahasa moden.</a:t>
            </a:r>
            <a:endParaRPr/>
          </a:p>
        </p:txBody>
      </p:sp>
      <p:pic>
        <p:nvPicPr>
          <p:cNvPr id="114" name="Google Shape;114;p18" descr="A close up of a green tropical pla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745" y="3023992"/>
            <a:ext cx="9145255" cy="38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77324" y="642286"/>
            <a:ext cx="7469780" cy="6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 b="1"/>
              <a:t>II. Kepentingan Pelestarian Bahasa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77324" y="2300921"/>
            <a:ext cx="5502776" cy="39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eriod"/>
            </a:pPr>
            <a:r>
              <a:rPr lang="en-US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Peranan Bahasa Melayu</a:t>
            </a:r>
            <a:endParaRPr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eriod"/>
            </a:pPr>
            <a:r>
              <a:rPr lang="en-US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Sikap Pemusnah Bahasa Melayu</a:t>
            </a:r>
            <a:endParaRPr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AutoNum type="arabicPeriod"/>
            </a:pPr>
            <a:r>
              <a:rPr lang="en-US" sz="1600"/>
              <a:t>Sikap Menganggap Mudah</a:t>
            </a:r>
            <a:endParaRPr sz="1600"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AutoNum type="arabicPeriod"/>
            </a:pPr>
            <a:r>
              <a:rPr lang="en-US" sz="1600"/>
              <a:t>Sikap Lebih Menghargai Bahasa Asing</a:t>
            </a:r>
            <a:endParaRPr sz="1600"/>
          </a:p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UcPeriod"/>
            </a:pPr>
            <a:r>
              <a:rPr lang="en-US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Akibat dari Sikap Pemusnah</a:t>
            </a:r>
            <a:endParaRPr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Ketertarikan berlebih terhadap bahasa asing</a:t>
            </a:r>
            <a:endParaRPr sz="16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Kurangnya keseriusan dalam penguasaan Bahasa Melayu dibandingkan bahasa asing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21" name="Google Shape;121;p19" descr="Row of green prehistoric foil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60468"/>
            <a:ext cx="12192000" cy="18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0100" y="2762541"/>
            <a:ext cx="3256581" cy="45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26040">
            <a:off x="8788012" y="3223647"/>
            <a:ext cx="3135152" cy="475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59962" y="-38099"/>
            <a:ext cx="2795538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 descr="Around 10 feet high, 26 feet long, and weighing in between 6-12 tons; Triceratops was no size zero! &#10;"/>
          <p:cNvSpPr txBox="1"/>
          <p:nvPr/>
        </p:nvSpPr>
        <p:spPr>
          <a:xfrm>
            <a:off x="775569" y="2263639"/>
            <a:ext cx="4767363" cy="10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AutoNum type="alphaUcPeriod"/>
            </a:pPr>
            <a:r>
              <a:rPr lang="en-US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Menegakkan Bahasa Melayu di Malaysia</a:t>
            </a:r>
            <a:endParaRPr/>
          </a:p>
          <a:p>
            <a:pPr marL="342900" marR="0" lvl="0" indent="-342900" algn="l" rtl="0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AutoNum type="alphaUcPeriod"/>
            </a:pPr>
            <a:r>
              <a:rPr lang="en-US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Meningkatkan Kebangaan dalam Bahasa Melayu</a:t>
            </a:r>
            <a:endParaRPr sz="1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AutoNum type="alphaUcPeriod"/>
            </a:pPr>
            <a:r>
              <a:rPr lang="en-US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Mainkan Peranan Aktif dalam membangunkan Bahasa Melayu</a:t>
            </a:r>
            <a:endParaRPr sz="1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AutoNum type="alphaUcPeriod"/>
            </a:pPr>
            <a:r>
              <a:rPr lang="en-US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Keperluan undang-undang linguistik</a:t>
            </a:r>
            <a:endParaRPr sz="1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" name="Google Shape;130;p20" descr="Around 10 feet high, 26 feet long, and weighing in between 6-12 tons; Triceratops was no size zero! &#10;"/>
          <p:cNvSpPr txBox="1"/>
          <p:nvPr/>
        </p:nvSpPr>
        <p:spPr>
          <a:xfrm>
            <a:off x="6848609" y="2260133"/>
            <a:ext cx="3738021" cy="100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E. Pegang Ujian Kemahiran Bahasa Melayu</a:t>
            </a:r>
            <a:endParaRPr sz="1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F. Membuat Sekolah sebagai asas dalam memupuk Bahasa Melayu</a:t>
            </a:r>
            <a:endParaRPr sz="1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G. Keperluan Pemahaman Masyarakat Terhadap Bahasa Melayu</a:t>
            </a:r>
            <a:endParaRPr sz="1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H. Meningkatkan Disiplin dalam Bahasa Melayu untuk Semua Penduduk</a:t>
            </a: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44140">
            <a:off x="8228181" y="-101831"/>
            <a:ext cx="2795538" cy="24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504527">
            <a:off x="9693153" y="961854"/>
            <a:ext cx="2795538" cy="24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4688380"/>
            <a:ext cx="2795538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434548" y="182562"/>
            <a:ext cx="10515600" cy="65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ttrocento Sans"/>
              <a:buNone/>
            </a:pP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3758120" y="339132"/>
            <a:ext cx="4217157" cy="126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ttrocento Sans"/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III. Kaedah Melestarikan Bahasa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 descr="Triceratops roamed the Earth during the latter half of the Cretaceous period, around 65-72 million years ago.&#10;"/>
          <p:cNvSpPr txBox="1"/>
          <p:nvPr/>
        </p:nvSpPr>
        <p:spPr>
          <a:xfrm>
            <a:off x="6096000" y="757566"/>
            <a:ext cx="4923692" cy="33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AutoNum type="alphaUcPeriod"/>
            </a:pPr>
            <a:r>
              <a:rPr lang="en-US" sz="1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Jenis Perancangan Bahasa</a:t>
            </a:r>
            <a:endParaRPr/>
          </a:p>
          <a:p>
            <a:pPr marL="571500" marR="0" lvl="1" indent="-342900" algn="l" rtl="0">
              <a:lnSpc>
                <a:spcPct val="111111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Perancangan Taraf</a:t>
            </a: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571500" marR="0" lvl="1" indent="-342900" algn="l" rtl="0">
              <a:lnSpc>
                <a:spcPct val="111111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AutoNum type="arabicPeriod"/>
            </a:pPr>
            <a:r>
              <a:rPr lang="en-US"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Perancangan Korpus</a:t>
            </a: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B.  Gagasan Penentu yang Mendorong Perancangan Bahasa</a:t>
            </a:r>
            <a:endParaRPr>
              <a:solidFill>
                <a:schemeClr val="dk1"/>
              </a:solidFill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Asimilasi Linguistik</a:t>
            </a:r>
            <a:endParaRPr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Pluralisme linguistik</a:t>
            </a:r>
            <a:endParaRPr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Vernakularisasi</a:t>
            </a:r>
            <a:endParaRPr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Pengantarbangsaan</a:t>
            </a:r>
            <a:endParaRPr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0" algn="l" rtl="0">
              <a:lnSpc>
                <a:spcPct val="111111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9396462" y="4432903"/>
            <a:ext cx="2795538" cy="24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457199" y="4372054"/>
            <a:ext cx="5556698" cy="19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1111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C. Proses Perancangan Bahasa</a:t>
            </a:r>
            <a:endParaRPr>
              <a:solidFill>
                <a:schemeClr val="dk1"/>
              </a:solidFill>
            </a:endParaRPr>
          </a:p>
          <a:p>
            <a:pPr marL="571500" lvl="1" indent="-342900" algn="l" rtl="0">
              <a:lnSpc>
                <a:spcPct val="111111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Peringkat Membuat Keputusan Dasar</a:t>
            </a:r>
            <a:endParaRPr>
              <a:solidFill>
                <a:schemeClr val="dk1"/>
              </a:solidFill>
            </a:endParaRPr>
          </a:p>
          <a:p>
            <a:pPr marL="571500" lvl="1" indent="-342900" algn="l" rtl="0">
              <a:lnSpc>
                <a:spcPct val="111111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Peringkat Pelaksanaan Peringkat Penilaian</a:t>
            </a:r>
            <a:endParaRPr sz="1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4" name="Google Shape;144;p21" descr="A close up of a large prehistoric fern, slightly blurry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557846" y="28475"/>
            <a:ext cx="32575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22161" y="600546"/>
            <a:ext cx="2265999" cy="3225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278631" y="1885114"/>
            <a:ext cx="10515600" cy="65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 sz="5400"/>
              <a:t>IV. Perancangan </a:t>
            </a:r>
            <a:br>
              <a:rPr lang="en-US" sz="5400"/>
            </a:br>
            <a:r>
              <a:rPr lang="en-US" sz="5400"/>
              <a:t>Bahasa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 descr="Row of green prehistoric foil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70605"/>
            <a:ext cx="12192000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 descr="A close up of a large prehistoric fern, slightly blurry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78400" y="0"/>
            <a:ext cx="6515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 descr="A close up of a tropical pla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9243" y="0"/>
            <a:ext cx="5422757" cy="47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 descr="Title"/>
          <p:cNvSpPr txBox="1">
            <a:spLocks noGrp="1"/>
          </p:cNvSpPr>
          <p:nvPr>
            <p:ph type="title"/>
          </p:nvPr>
        </p:nvSpPr>
        <p:spPr>
          <a:xfrm>
            <a:off x="838200" y="1269784"/>
            <a:ext cx="10515600" cy="65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</a:pPr>
            <a:r>
              <a:rPr lang="en-US" sz="4000"/>
              <a:t>Kesimpulan</a:t>
            </a:r>
            <a:endParaRPr sz="4000"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96462" y="1"/>
            <a:ext cx="2795538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 descr="The most recent fossilized discoveries suggest that Triceratops congregated and travelled in small groups, especially as juveniles, perhaps with their families.&#10;There’s little evidence to show they lived in large herds."/>
          <p:cNvSpPr txBox="1"/>
          <p:nvPr/>
        </p:nvSpPr>
        <p:spPr>
          <a:xfrm>
            <a:off x="1637357" y="2178198"/>
            <a:ext cx="8917286" cy="240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Pelestarian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bahasa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adalah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perbuatan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atau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hal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memelihara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bahasa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supaya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kekal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seperti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sediakala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. Bahasa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Melayu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perlu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dilestarikan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dikeranakan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peranannya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sebagai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sebuah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bahasa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rasmi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yang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merupakan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salah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satu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bukti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peninggalan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budaya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melayu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dan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perjuangan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leluhur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bangsa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.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Namun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dalam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kenyataannya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terdapat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beberapa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sikap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yang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dapat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memusnahkan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Bahasa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Melayu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seperti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sikap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menganggap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mudah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terhadap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Bahasa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Melayu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dan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kurangnya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penghargaan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terhadap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Bahasa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Melayu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dibandingkan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bahasa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asing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.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Kerananya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diperlukan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aktiviti-aktiviti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dalam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melestarikan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 Bahasa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</a:rPr>
              <a:t>Melayu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</a:rPr>
              <a:t>. </a:t>
            </a:r>
          </a:p>
          <a:p>
            <a:pPr algn="ctr"/>
            <a:endParaRPr lang="en-US" b="1" dirty="0">
              <a:solidFill>
                <a:schemeClr val="bg1"/>
              </a:solidFill>
              <a:latin typeface="Quattrocento Sans" panose="020B0604020202020204" charset="0"/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Aktiviti-aktiviti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yang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dapat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dilakukan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ialah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seperti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dengan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meningkatkan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kebanggaan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dalam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Bahasa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Melayu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memainkan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peranan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aktif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dalam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membangunkan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Bahasa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Melayu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, dan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lainnya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.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Selain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daripada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aktiviti-aktiviti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di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atas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terdapat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aktiviti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yakni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aktiviti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perancangan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bahasa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.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Kedua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perancangan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ini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dapat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diberlakukan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melalui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tiga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tahapan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yakni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peringkat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keputusan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dasar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peringkat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pelaksanaan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, dan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peringkat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penilaian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.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Adapun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perancangan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ini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dapat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diputuskan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dengan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mempertimbangkan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empat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gagasan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yang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telah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dikemukakan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 oleh </a:t>
            </a:r>
            <a:r>
              <a:rPr lang="en-US" b="1" dirty="0" err="1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Cobarrubias</a:t>
            </a:r>
            <a:r>
              <a:rPr lang="en-US" b="1" dirty="0">
                <a:solidFill>
                  <a:schemeClr val="bg1"/>
                </a:solidFill>
                <a:latin typeface="Quattrocento Sans" panose="020B0604020202020204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157" name="Google Shape;157;p22"/>
          <p:cNvCxnSpPr/>
          <p:nvPr/>
        </p:nvCxnSpPr>
        <p:spPr>
          <a:xfrm>
            <a:off x="434548" y="924879"/>
            <a:ext cx="830317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iceratops Theme">
  <a:themeElements>
    <a:clrScheme name="Triceratops">
      <a:dk1>
        <a:srgbClr val="000000"/>
      </a:dk1>
      <a:lt1>
        <a:srgbClr val="FFFFFF"/>
      </a:lt1>
      <a:dk2>
        <a:srgbClr val="384449"/>
      </a:dk2>
      <a:lt2>
        <a:srgbClr val="D9D9D9"/>
      </a:lt2>
      <a:accent1>
        <a:srgbClr val="278A77"/>
      </a:accent1>
      <a:accent2>
        <a:srgbClr val="569EAA"/>
      </a:accent2>
      <a:accent3>
        <a:srgbClr val="80A04B"/>
      </a:accent3>
      <a:accent4>
        <a:srgbClr val="FFC000"/>
      </a:accent4>
      <a:accent5>
        <a:srgbClr val="03B992"/>
      </a:accent5>
      <a:accent6>
        <a:srgbClr val="54717E"/>
      </a:accent6>
      <a:hlink>
        <a:srgbClr val="FFC000"/>
      </a:hlink>
      <a:folHlink>
        <a:srgbClr val="80A04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350</Words>
  <Application>Microsoft Office PowerPoint</Application>
  <PresentationFormat>Widescreen</PresentationFormat>
  <Paragraphs>52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Quattrocento Sans</vt:lpstr>
      <vt:lpstr>Arial</vt:lpstr>
      <vt:lpstr>Calibri</vt:lpstr>
      <vt:lpstr>Triceratops Theme</vt:lpstr>
      <vt:lpstr>PERANCANGAN BAHASA KE ARAH PELESTARIAN BAHASA MELAYU</vt:lpstr>
      <vt:lpstr>I. PENGENALAN</vt:lpstr>
      <vt:lpstr>II. Kepentingan Pelestarian Bahasa</vt:lpstr>
      <vt:lpstr>PowerPoint Presentation</vt:lpstr>
      <vt:lpstr>IV. Perancangan  Bahasa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PERANCANGAN BAHASA KE ARAH PELESTARIAN BAHASA MELAYU</dc:title>
  <cp:lastModifiedBy> </cp:lastModifiedBy>
  <cp:revision>2</cp:revision>
  <dcterms:modified xsi:type="dcterms:W3CDTF">2018-12-17T04:48:27Z</dcterms:modified>
</cp:coreProperties>
</file>